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0" r:id="rId3"/>
    <p:sldId id="301" r:id="rId4"/>
    <p:sldId id="302" r:id="rId5"/>
    <p:sldId id="303" r:id="rId6"/>
    <p:sldId id="304" r:id="rId7"/>
    <p:sldId id="321" r:id="rId8"/>
    <p:sldId id="314" r:id="rId9"/>
    <p:sldId id="318" r:id="rId10"/>
    <p:sldId id="305" r:id="rId11"/>
    <p:sldId id="320" r:id="rId12"/>
    <p:sldId id="306" r:id="rId13"/>
    <p:sldId id="307" r:id="rId14"/>
    <p:sldId id="309" r:id="rId15"/>
    <p:sldId id="313" r:id="rId16"/>
    <p:sldId id="312" r:id="rId17"/>
    <p:sldId id="315" r:id="rId18"/>
    <p:sldId id="316" r:id="rId19"/>
    <p:sldId id="317" r:id="rId20"/>
    <p:sldId id="319" r:id="rId21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EEE"/>
    <a:srgbClr val="03B9E7"/>
    <a:srgbClr val="8881D3"/>
    <a:srgbClr val="FDEF5D"/>
    <a:srgbClr val="16C7D2"/>
    <a:srgbClr val="FF6442"/>
    <a:srgbClr val="08CFB5"/>
    <a:srgbClr val="70E4D2"/>
    <a:srgbClr val="7BDDE2"/>
    <a:srgbClr val="B1E1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069"/>
    </p:cViewPr>
  </p:sorterViewPr>
  <p:notesViewPr>
    <p:cSldViewPr snapToGrid="0" snapToObjects="1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1/22/2019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1/22/2019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Presentation av mig (förbered</a:t>
            </a:r>
            <a:r>
              <a:rPr lang="sv-SE" baseline="0" dirty="0"/>
              <a:t> flödesschemat) – lägger ut </a:t>
            </a:r>
            <a:r>
              <a:rPr lang="sv-SE" baseline="0" dirty="0" err="1"/>
              <a:t>pp</a:t>
            </a:r>
            <a:r>
              <a:rPr lang="sv-SE" baseline="0" dirty="0"/>
              <a:t> på </a:t>
            </a:r>
            <a:r>
              <a:rPr lang="sv-SE" baseline="0" dirty="0" err="1"/>
              <a:t>Lisam</a:t>
            </a:r>
            <a:endParaRPr lang="sv-SE" dirty="0"/>
          </a:p>
          <a:p>
            <a:r>
              <a:rPr lang="sv-SE" dirty="0"/>
              <a:t>Går igenom</a:t>
            </a:r>
            <a:r>
              <a:rPr lang="sv-SE" baseline="0" dirty="0"/>
              <a:t> lite om innehållet samt praktiska delar/studiehandledningen</a:t>
            </a:r>
          </a:p>
          <a:p>
            <a:r>
              <a:rPr lang="sv-SE" baseline="0" dirty="0"/>
              <a:t>Bra utvärdering tidigare, hoppas leva upp till det</a:t>
            </a:r>
          </a:p>
          <a:p>
            <a:r>
              <a:rPr lang="sv-SE" baseline="0" dirty="0"/>
              <a:t>Ställ ev. frågor under tiden!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C25B8-6A37-0E42-AD12-4E95E5CB5205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403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369737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0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Bildobjekt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76" y="6255786"/>
            <a:ext cx="1475136" cy="369724"/>
          </a:xfrm>
          <a:prstGeom prst="rect">
            <a:avLst/>
          </a:prstGeom>
        </p:spPr>
      </p:pic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46C47693-11F3-B24C-A8A7-DCC80EE02254}" type="datetime3">
              <a:rPr lang="en-US" smtClean="0"/>
              <a:t>22 January 2019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Titel/föreläsare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Bildobjekt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76" y="6255786"/>
            <a:ext cx="1475136" cy="369724"/>
          </a:xfrm>
          <a:prstGeom prst="rect">
            <a:avLst/>
          </a:prstGeom>
        </p:spPr>
      </p:pic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7291A53C-9FAB-064C-83E8-B58E706FAEFB}" type="datetime3">
              <a:rPr lang="en-US" smtClean="0"/>
              <a:t>22 January 2019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Titel/föreläsare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369737" cy="595580"/>
          </a:xfrm>
          <a:prstGeom prst="rect">
            <a:avLst/>
          </a:prstGeom>
        </p:spPr>
      </p:pic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369737" cy="595580"/>
          </a:xfrm>
          <a:prstGeom prst="rect">
            <a:avLst/>
          </a:prstGeom>
        </p:spPr>
      </p:pic>
      <p:sp>
        <p:nvSpPr>
          <p:cNvPr id="7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369737" cy="595580"/>
          </a:xfrm>
          <a:prstGeom prst="rect">
            <a:avLst/>
          </a:prstGeom>
        </p:spPr>
      </p:pic>
      <p:sp>
        <p:nvSpPr>
          <p:cNvPr id="7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369737" cy="595580"/>
          </a:xfrm>
          <a:prstGeom prst="rect">
            <a:avLst/>
          </a:prstGeom>
        </p:spPr>
      </p:pic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</p:spTree>
    <p:extLst>
      <p:ext uri="{BB962C8B-B14F-4D97-AF65-F5344CB8AC3E}">
        <p14:creationId xmlns:p14="http://schemas.microsoft.com/office/powerpoint/2010/main" val="391244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99" y="5929764"/>
            <a:ext cx="2369737" cy="595580"/>
          </a:xfrm>
          <a:prstGeom prst="rect">
            <a:avLst/>
          </a:prstGeom>
        </p:spPr>
      </p:pic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</p:spTree>
    <p:extLst>
      <p:ext uri="{BB962C8B-B14F-4D97-AF65-F5344CB8AC3E}">
        <p14:creationId xmlns:p14="http://schemas.microsoft.com/office/powerpoint/2010/main" val="281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34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408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Bildobjekt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76" y="6255786"/>
            <a:ext cx="1475136" cy="369724"/>
          </a:xfrm>
          <a:prstGeom prst="rect">
            <a:avLst/>
          </a:prstGeom>
        </p:spPr>
      </p:pic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241B163E-E7AC-2048-B9CB-1155EC6407B9}" type="datetime3">
              <a:rPr lang="en-US" smtClean="0"/>
              <a:t>22 January 2019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Titel/föreläsare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850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Bildobjekt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76" y="6255786"/>
            <a:ext cx="1475136" cy="369724"/>
          </a:xfrm>
          <a:prstGeom prst="rect">
            <a:avLst/>
          </a:prstGeom>
        </p:spPr>
      </p:pic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241B163E-E7AC-2048-B9CB-1155EC6407B9}" type="datetime3">
              <a:rPr lang="en-US" smtClean="0"/>
              <a:t>22 January 2019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Titel/föreläsare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09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  <p:sldLayoutId id="2147483668" r:id="rId4"/>
    <p:sldLayoutId id="2147483669" r:id="rId5"/>
    <p:sldLayoutId id="2147483670" r:id="rId6"/>
    <p:sldLayoutId id="2147483671" r:id="rId7"/>
    <p:sldLayoutId id="2147483673" r:id="rId8"/>
    <p:sldLayoutId id="2147483660" r:id="rId9"/>
    <p:sldLayoutId id="2147483661" r:id="rId10"/>
    <p:sldLayoutId id="2147483663" r:id="rId11"/>
    <p:sldLayoutId id="2147483662" r:id="rId12"/>
    <p:sldLayoutId id="2147483666" r:id="rId13"/>
    <p:sldLayoutId id="2147483667" r:id="rId14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youtu.be/KlYRUCH_z6c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ww.katrineholm.se/vastra-skolan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liu.se/artikel/utbildningar-for-vfu-handledare-inom-lararutbildningen" TargetMode="Externa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nn-sofi.wedin@liu.se" TargetMode="External"/><Relationship Id="rId2" Type="http://schemas.openxmlformats.org/officeDocument/2006/relationships/hyperlink" Target="mailto:anja.thorsten@liu.se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catarina.jeppsson@liu.s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-dokument.docx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1371600" y="2842803"/>
            <a:ext cx="64008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Aft>
                <a:spcPct val="40000"/>
              </a:spcAft>
              <a:defRPr/>
            </a:pPr>
            <a:r>
              <a:rPr lang="sv-SE" sz="4000" dirty="0"/>
              <a:t>Varmt välkommen till kursen</a:t>
            </a:r>
            <a:r>
              <a:rPr lang="sv-SE" sz="2800" dirty="0"/>
              <a:t/>
            </a:r>
            <a:br>
              <a:rPr lang="sv-SE" sz="2800" dirty="0"/>
            </a:br>
            <a:r>
              <a:rPr lang="sv-SE" sz="2800" dirty="0"/>
              <a:t/>
            </a:r>
            <a:br>
              <a:rPr lang="sv-SE" sz="2800" dirty="0"/>
            </a:br>
            <a:r>
              <a:rPr lang="sv-SE" sz="3200" dirty="0"/>
              <a:t>Avslutande VFU, 13,5 hp. </a:t>
            </a:r>
            <a:r>
              <a:rPr lang="sv-SE" sz="3200"/>
              <a:t>VT 2019</a:t>
            </a:r>
            <a:endParaRPr lang="sv-SE" sz="3200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371600" y="4312828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sv-SE" sz="2400" i="1" dirty="0"/>
          </a:p>
          <a:p>
            <a:r>
              <a:rPr lang="sv-SE" sz="2400" i="1" dirty="0"/>
              <a:t>Institutionen för beteendevetenskap och lärande </a:t>
            </a:r>
            <a:endParaRPr lang="sv-SE" dirty="0"/>
          </a:p>
        </p:txBody>
      </p:sp>
      <p:sp>
        <p:nvSpPr>
          <p:cNvPr id="2" name="Rektangel med rundade hörn 1"/>
          <p:cNvSpPr/>
          <p:nvPr/>
        </p:nvSpPr>
        <p:spPr>
          <a:xfrm>
            <a:off x="6135077" y="875323"/>
            <a:ext cx="2196123" cy="125827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Sitt gärna tillsammans med din student/handledare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Omdömeskriterier 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309186"/>
          </a:xfrm>
        </p:spPr>
        <p:txBody>
          <a:bodyPr/>
          <a:lstStyle/>
          <a:p>
            <a:r>
              <a:rPr lang="sv-SE" dirty="0"/>
              <a:t>Lärandemålen är konkretiserade i omdömesformuläret (se även studiehandledningen)</a:t>
            </a:r>
          </a:p>
          <a:p>
            <a:pPr lvl="1"/>
            <a:r>
              <a:rPr lang="sv-SE" i="1" dirty="0"/>
              <a:t>Didaktiska lärarförmågor</a:t>
            </a:r>
            <a:r>
              <a:rPr lang="sv-SE" dirty="0"/>
              <a:t>, 7 mål</a:t>
            </a:r>
          </a:p>
          <a:p>
            <a:pPr lvl="1"/>
            <a:r>
              <a:rPr lang="sv-SE" i="1" dirty="0"/>
              <a:t>Sociala lärarförmågor</a:t>
            </a:r>
            <a:r>
              <a:rPr lang="sv-SE" dirty="0"/>
              <a:t>, 5 mål</a:t>
            </a:r>
          </a:p>
          <a:p>
            <a:r>
              <a:rPr lang="sv-SE" dirty="0"/>
              <a:t>Handledaren </a:t>
            </a:r>
            <a:r>
              <a:rPr lang="sv-SE" dirty="0" smtClean="0"/>
              <a:t>avger sitt omdöme i slutet av </a:t>
            </a:r>
            <a:r>
              <a:rPr lang="sv-SE" dirty="0"/>
              <a:t>VFU-perioden och skickar </a:t>
            </a:r>
            <a:r>
              <a:rPr lang="sv-SE" dirty="0" smtClean="0"/>
              <a:t>det </a:t>
            </a:r>
            <a:r>
              <a:rPr lang="sv-SE" dirty="0"/>
              <a:t>till examinatorn</a:t>
            </a:r>
          </a:p>
          <a:p>
            <a:r>
              <a:rPr lang="sv-SE" dirty="0"/>
              <a:t>Examinatorn </a:t>
            </a:r>
            <a:r>
              <a:rPr lang="sv-SE" dirty="0" smtClean="0"/>
              <a:t>(Anja Thorsten F-3, Ann-Sofi Wedin 4-6) </a:t>
            </a:r>
            <a:r>
              <a:rPr lang="sv-SE" dirty="0"/>
              <a:t>sätter betyg utifrån handledarens omdöme </a:t>
            </a:r>
            <a:r>
              <a:rPr lang="sv-SE" dirty="0" smtClean="0"/>
              <a:t>och </a:t>
            </a:r>
            <a:r>
              <a:rPr lang="sv-SE" dirty="0"/>
              <a:t>samtal med besökande campusrepresentanter</a:t>
            </a:r>
          </a:p>
          <a:p>
            <a:r>
              <a:rPr lang="sv-SE" dirty="0"/>
              <a:t>Betygsskalan är graderad: U-G-VG</a:t>
            </a:r>
          </a:p>
        </p:txBody>
      </p:sp>
      <p:sp>
        <p:nvSpPr>
          <p:cNvPr id="3" name="Rektangel med rundade hörn 2"/>
          <p:cNvSpPr/>
          <p:nvPr/>
        </p:nvSpPr>
        <p:spPr>
          <a:xfrm>
            <a:off x="6619631" y="343878"/>
            <a:ext cx="2094523" cy="149429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HL: Konkretisera och exemplifiera i texten så att krysset och texten stämmer överens!</a:t>
            </a:r>
          </a:p>
        </p:txBody>
      </p:sp>
    </p:spTree>
    <p:extLst>
      <p:ext uri="{BB962C8B-B14F-4D97-AF65-F5344CB8AC3E}">
        <p14:creationId xmlns:p14="http://schemas.microsoft.com/office/powerpoint/2010/main" val="400431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60311"/>
          </a:xfrm>
        </p:spPr>
        <p:txBody>
          <a:bodyPr>
            <a:normAutofit/>
          </a:bodyPr>
          <a:lstStyle/>
          <a:p>
            <a:pPr algn="ctr"/>
            <a:r>
              <a:rPr lang="sv-SE" dirty="0" smtClean="0"/>
              <a:t>VFU-besök av campusrepresentant 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163E-E7AC-2048-B9CB-1155EC6407B9}" type="datetime3">
              <a:rPr lang="en-US" smtClean="0"/>
              <a:t>22 January 2019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Titel/föreläsare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685076" y="1859536"/>
            <a:ext cx="7737587" cy="4037109"/>
          </a:xfrm>
        </p:spPr>
        <p:txBody>
          <a:bodyPr/>
          <a:lstStyle/>
          <a:p>
            <a:r>
              <a:rPr lang="sv-SE" dirty="0" smtClean="0"/>
              <a:t>Vecka 9-11</a:t>
            </a:r>
          </a:p>
          <a:p>
            <a:r>
              <a:rPr lang="sv-SE" dirty="0" smtClean="0"/>
              <a:t>Campusrepresentanten tar kontakt med studenten</a:t>
            </a:r>
          </a:p>
          <a:p>
            <a:r>
              <a:rPr lang="sv-SE" dirty="0" smtClean="0"/>
              <a:t>Besök på en lektion som aktivt leds av studenten (</a:t>
            </a:r>
            <a:r>
              <a:rPr lang="sv-SE" dirty="0"/>
              <a:t>3</a:t>
            </a:r>
            <a:r>
              <a:rPr lang="sv-SE" dirty="0" smtClean="0"/>
              <a:t>0-60 minuter)</a:t>
            </a:r>
          </a:p>
          <a:p>
            <a:r>
              <a:rPr lang="sv-SE" dirty="0" smtClean="0"/>
              <a:t>Efterföljande samtal mellan student, handledare och campusrepresentant</a:t>
            </a:r>
          </a:p>
          <a:p>
            <a:r>
              <a:rPr lang="sv-SE" dirty="0" smtClean="0"/>
              <a:t>Formativ bedömning</a:t>
            </a:r>
          </a:p>
          <a:p>
            <a:r>
              <a:rPr lang="sv-SE" dirty="0" smtClean="0"/>
              <a:t>Underlag: Omdömesformuläret och observationspunkter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24953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Handledarens roll/uppgifter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857139" cy="4263082"/>
          </a:xfrm>
        </p:spPr>
        <p:txBody>
          <a:bodyPr/>
          <a:lstStyle/>
          <a:p>
            <a:r>
              <a:rPr lang="sv-SE" dirty="0" smtClean="0"/>
              <a:t>Upprätta </a:t>
            </a:r>
            <a:r>
              <a:rPr lang="sv-SE" dirty="0"/>
              <a:t>en överenskommelse med studenten</a:t>
            </a:r>
          </a:p>
          <a:p>
            <a:r>
              <a:rPr lang="sv-SE" dirty="0"/>
              <a:t>Föra regelbundna samtal med studenten:</a:t>
            </a:r>
          </a:p>
          <a:p>
            <a:pPr lvl="1"/>
            <a:r>
              <a:rPr lang="sv-SE" sz="2000" dirty="0" smtClean="0"/>
              <a:t>bistå vid planering </a:t>
            </a:r>
            <a:r>
              <a:rPr lang="sv-SE" sz="2000" dirty="0"/>
              <a:t>av </a:t>
            </a:r>
            <a:r>
              <a:rPr lang="sv-SE" sz="2000" dirty="0" smtClean="0"/>
              <a:t>undervisningen med en strävan att studenten ska bli självständig</a:t>
            </a:r>
            <a:endParaRPr lang="sv-SE" sz="2000" dirty="0"/>
          </a:p>
          <a:p>
            <a:pPr lvl="1"/>
            <a:r>
              <a:rPr lang="sv-SE" sz="2000" dirty="0"/>
              <a:t>ge formativ feedback på didaktiska och sociala lärarförmågor </a:t>
            </a:r>
          </a:p>
          <a:p>
            <a:pPr lvl="1"/>
            <a:r>
              <a:rPr lang="sv-SE" sz="2000" dirty="0" smtClean="0"/>
              <a:t>delta </a:t>
            </a:r>
            <a:r>
              <a:rPr lang="sv-SE" sz="2000" dirty="0"/>
              <a:t>i samtalet </a:t>
            </a:r>
            <a:r>
              <a:rPr lang="sv-SE" sz="2000" dirty="0" smtClean="0"/>
              <a:t>vid </a:t>
            </a:r>
            <a:r>
              <a:rPr lang="sv-SE" sz="2000" dirty="0"/>
              <a:t>besök av </a:t>
            </a:r>
            <a:r>
              <a:rPr lang="sv-SE" sz="2000" dirty="0" smtClean="0"/>
              <a:t>campusrepresentant</a:t>
            </a:r>
            <a:endParaRPr lang="sv-SE" sz="2000" dirty="0"/>
          </a:p>
          <a:p>
            <a:pPr lvl="1"/>
            <a:r>
              <a:rPr lang="sv-SE" sz="2000" dirty="0"/>
              <a:t>gå igenom det ifyllda omdömesformuläret med </a:t>
            </a:r>
            <a:r>
              <a:rPr lang="sv-SE" sz="2000" dirty="0" smtClean="0"/>
              <a:t>studenten</a:t>
            </a:r>
            <a:endParaRPr lang="sv-SE" sz="2000" dirty="0"/>
          </a:p>
          <a:p>
            <a:r>
              <a:rPr lang="sv-SE" dirty="0"/>
              <a:t>Tidigt kontakta examinator om studenten visar brister i lärarförmågorna och riskerar att inte nå målen</a:t>
            </a:r>
          </a:p>
          <a:p>
            <a:r>
              <a:rPr lang="sv-SE" dirty="0"/>
              <a:t>Posta omdömesformuläret till examinator </a:t>
            </a:r>
            <a:r>
              <a:rPr lang="sv-SE" sz="2000" dirty="0"/>
              <a:t>(senast 18/4)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2250" y="247855"/>
            <a:ext cx="1197780" cy="164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61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Studentens roll/uppgifter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021262" cy="4301502"/>
          </a:xfrm>
        </p:spPr>
        <p:txBody>
          <a:bodyPr/>
          <a:lstStyle/>
          <a:p>
            <a:r>
              <a:rPr lang="sv-SE" dirty="0" smtClean="0"/>
              <a:t>Upprätta en överenskommelse med handledaren</a:t>
            </a:r>
          </a:p>
          <a:p>
            <a:r>
              <a:rPr lang="sv-SE" dirty="0" smtClean="0"/>
              <a:t>Självständigt planera och genomföra pedagogisk </a:t>
            </a:r>
            <a:r>
              <a:rPr lang="sv-SE" dirty="0"/>
              <a:t>verksamhet utifrån forskning och beprövad erfarenhet</a:t>
            </a:r>
          </a:p>
          <a:p>
            <a:pPr lvl="1"/>
            <a:r>
              <a:rPr lang="sv-SE" sz="2000" dirty="0"/>
              <a:t>Ta ett </a:t>
            </a:r>
            <a:r>
              <a:rPr lang="sv-SE" sz="2000" i="1" dirty="0"/>
              <a:t>helhetsansvar</a:t>
            </a:r>
            <a:r>
              <a:rPr lang="sv-SE" sz="2000" dirty="0"/>
              <a:t>, använd allt du läst och lärt tidigare. </a:t>
            </a:r>
          </a:p>
          <a:p>
            <a:pPr lvl="1"/>
            <a:r>
              <a:rPr lang="sv-SE" sz="2000" dirty="0"/>
              <a:t>Delta i </a:t>
            </a:r>
            <a:r>
              <a:rPr lang="sv-SE" sz="2000" i="1" dirty="0"/>
              <a:t>allt</a:t>
            </a:r>
            <a:r>
              <a:rPr lang="sv-SE" sz="2000" dirty="0"/>
              <a:t> lärararbete, ca 40 h/vecka.</a:t>
            </a:r>
          </a:p>
          <a:p>
            <a:r>
              <a:rPr lang="sv-SE" dirty="0"/>
              <a:t>Förbereda VFU-besöket tillsammans med HL</a:t>
            </a:r>
          </a:p>
          <a:p>
            <a:pPr lvl="1"/>
            <a:r>
              <a:rPr lang="sv-SE" sz="2000" dirty="0"/>
              <a:t>Se studiehandledningen, svara på LiU-besökarens mejl, boka samtalslokal, skicka lektionsplaneringen före besöket.</a:t>
            </a:r>
          </a:p>
          <a:p>
            <a:r>
              <a:rPr lang="sv-SE" dirty="0"/>
              <a:t>Delta på dilemmaseminariet </a:t>
            </a:r>
            <a:r>
              <a:rPr lang="sv-SE" dirty="0" smtClean="0"/>
              <a:t>onsdag 20/3</a:t>
            </a:r>
            <a:endParaRPr lang="sv-SE" dirty="0"/>
          </a:p>
          <a:p>
            <a:pPr lvl="1"/>
            <a:r>
              <a:rPr lang="sv-SE" sz="2000" dirty="0"/>
              <a:t>Förbered och skicka in uppgiften före seminariet (se </a:t>
            </a:r>
            <a:r>
              <a:rPr lang="sv-SE" sz="2000" dirty="0" err="1"/>
              <a:t>sthl</a:t>
            </a:r>
            <a:r>
              <a:rPr lang="sv-SE" sz="2000" dirty="0"/>
              <a:t>).</a:t>
            </a:r>
          </a:p>
          <a:p>
            <a:pPr lvl="1"/>
            <a:r>
              <a:rPr lang="sv-SE" sz="2000" dirty="0"/>
              <a:t>Gör </a:t>
            </a:r>
            <a:r>
              <a:rPr lang="sv-SE" sz="2000" dirty="0" err="1"/>
              <a:t>igentagningsuppgiften</a:t>
            </a:r>
            <a:r>
              <a:rPr lang="sv-SE" sz="2000" dirty="0"/>
              <a:t> om du inte kan delta.</a:t>
            </a:r>
          </a:p>
          <a:p>
            <a:pPr lvl="1"/>
            <a:endParaRPr lang="sv-SE" sz="2000" dirty="0"/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8602" y="166400"/>
            <a:ext cx="1184249" cy="166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78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076" y="999225"/>
            <a:ext cx="7982186" cy="831131"/>
          </a:xfrm>
        </p:spPr>
        <p:txBody>
          <a:bodyPr>
            <a:normAutofit/>
          </a:bodyPr>
          <a:lstStyle/>
          <a:p>
            <a:r>
              <a:rPr lang="sv-SE" dirty="0"/>
              <a:t>Några råd från Västra skolan, Katrineholm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Intervju med Maria, lärare 4-6 och Linda, rektor (5:44)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Att vara ny som lärare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682" y="3584082"/>
            <a:ext cx="4045194" cy="2115164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5423876" y="5068546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Georgia"/>
                <a:cs typeface="Georgia"/>
              </a:rPr>
              <a:t>Foto: </a:t>
            </a:r>
            <a:r>
              <a:rPr lang="sv-SE" sz="1200" dirty="0">
                <a:latin typeface="Georgia"/>
                <a:cs typeface="Georgia"/>
                <a:hlinkClick r:id="rId4"/>
              </a:rPr>
              <a:t>https://www.katrineholm.se/vastra-skolan/</a:t>
            </a:r>
            <a:r>
              <a:rPr lang="sv-SE" sz="1200" dirty="0">
                <a:latin typeface="Georgia"/>
                <a:cs typeface="Georgi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873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99EF7A-F360-44AA-9E39-E2B084449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998251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/>
              <a:t>Obligatorisk introduktionskurs: </a:t>
            </a:r>
            <a:br>
              <a:rPr lang="sv-SE" dirty="0"/>
            </a:br>
            <a:r>
              <a:rPr lang="sv-SE" dirty="0"/>
              <a:t>Handledarintroduktion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85EF1ED6-A14D-41D1-B7E6-F762BF7875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2048382"/>
            <a:ext cx="7737587" cy="4032822"/>
          </a:xfrm>
        </p:spPr>
        <p:txBody>
          <a:bodyPr/>
          <a:lstStyle/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Från VT 19 är det obligatoriskt för alla som är handledare att ta del av </a:t>
            </a:r>
            <a:r>
              <a:rPr lang="sv-SE" sz="2000" b="1" dirty="0"/>
              <a:t>Handledarintroduktion </a:t>
            </a:r>
            <a:r>
              <a:rPr lang="sv-SE" sz="2000" dirty="0"/>
              <a:t>(1,5-2,5 tim). Gäller alla som är handledare till förskol- och lärarstudenter vid Linköpings universitet och som inte deltagit efter januari 2016.</a:t>
            </a:r>
          </a:p>
          <a:p>
            <a:r>
              <a:rPr lang="sv-SE" sz="2000" dirty="0"/>
              <a:t>Introduktionen </a:t>
            </a:r>
            <a:r>
              <a:rPr lang="sv-SE" sz="2000" b="1" dirty="0"/>
              <a:t>on-line</a:t>
            </a:r>
            <a:r>
              <a:rPr lang="sv-SE" sz="2000" dirty="0"/>
              <a:t> tar ca 1 tim och 30 min och består av sex delar; en presentation samt fem delar. När du som handledare tagit del av innehållet meddelar du din VFU-samordnare (via mail). </a:t>
            </a:r>
          </a:p>
          <a:p>
            <a:pPr marL="0" indent="0">
              <a:buNone/>
            </a:pPr>
            <a:r>
              <a:rPr lang="sv-SE" dirty="0"/>
              <a:t>Länk till Handledarintro: </a:t>
            </a:r>
            <a:r>
              <a:rPr lang="sv-SE" sz="1400" dirty="0"/>
              <a:t> </a:t>
            </a:r>
          </a:p>
          <a:p>
            <a:pPr marL="0" indent="0">
              <a:buNone/>
            </a:pPr>
            <a:r>
              <a:rPr lang="sv-SE" sz="1400" u="sng" dirty="0">
                <a:hlinkClick r:id="rId2"/>
              </a:rPr>
              <a:t>https://liu.se/artikel/utbildningar-for-vfu-handledare-inom-lararutbildningen</a:t>
            </a:r>
            <a:r>
              <a:rPr lang="sv-SE" sz="1400" dirty="0"/>
              <a:t> 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061809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076" y="999225"/>
            <a:ext cx="7919662" cy="831131"/>
          </a:xfrm>
        </p:spPr>
        <p:txBody>
          <a:bodyPr>
            <a:normAutofit/>
          </a:bodyPr>
          <a:lstStyle/>
          <a:p>
            <a:r>
              <a:rPr lang="sv-SE" dirty="0"/>
              <a:t>Tack för oss och ta väl vara på VFU-tiden!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noFill/>
        </p:spPr>
        <p:txBody>
          <a:bodyPr/>
          <a:lstStyle/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 smtClean="0"/>
              <a:t>Anja Thorsten (F-3) </a:t>
            </a:r>
            <a:r>
              <a:rPr lang="sv-SE" dirty="0" smtClean="0">
                <a:hlinkClick r:id="rId2"/>
              </a:rPr>
              <a:t>anja.thorsten@liu.se</a:t>
            </a:r>
            <a:endParaRPr lang="sv-SE" dirty="0" smtClean="0"/>
          </a:p>
          <a:p>
            <a:pPr marL="0" indent="0" algn="ctr">
              <a:buNone/>
            </a:pPr>
            <a:r>
              <a:rPr lang="sv-SE" dirty="0" smtClean="0"/>
              <a:t>Ann-Sofi Wedin (4-6) </a:t>
            </a:r>
            <a:r>
              <a:rPr lang="sv-SE" dirty="0" smtClean="0">
                <a:hlinkClick r:id="rId3"/>
              </a:rPr>
              <a:t>ann-sofi.wedin@liu.se</a:t>
            </a:r>
            <a:r>
              <a:rPr lang="sv-SE" dirty="0" smtClean="0"/>
              <a:t> </a:t>
            </a:r>
            <a:endParaRPr lang="sv-SE" dirty="0"/>
          </a:p>
          <a:p>
            <a:pPr marL="0" indent="0" algn="ctr">
              <a:buNone/>
            </a:pPr>
            <a:r>
              <a:rPr lang="sv-SE" dirty="0"/>
              <a:t>Catarina Jeppsson </a:t>
            </a:r>
            <a:r>
              <a:rPr lang="sv-SE" dirty="0">
                <a:hlinkClick r:id="rId4"/>
              </a:rPr>
              <a:t>catarina.jeppsson@liu.se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2547816" y="3863501"/>
            <a:ext cx="4235938" cy="17272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Handledare och studenter får nu tid att träffas en stund för att planera  VFU-perioden.</a:t>
            </a:r>
          </a:p>
        </p:txBody>
      </p:sp>
    </p:spTree>
    <p:extLst>
      <p:ext uri="{BB962C8B-B14F-4D97-AF65-F5344CB8AC3E}">
        <p14:creationId xmlns:p14="http://schemas.microsoft.com/office/powerpoint/2010/main" val="3208251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kt 19">
            <a:extLst>
              <a:ext uri="{FF2B5EF4-FFF2-40B4-BE49-F238E27FC236}">
                <a16:creationId xmlns:a16="http://schemas.microsoft.com/office/drawing/2014/main" id="{48D99F9C-C3F5-406F-A79F-10E45B7C19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679475"/>
              </p:ext>
            </p:extLst>
          </p:nvPr>
        </p:nvGraphicFramePr>
        <p:xfrm>
          <a:off x="593363" y="946739"/>
          <a:ext cx="8044610" cy="5178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Document" r:id="rId3" imgW="9400525" imgH="5861921" progId="Word.Document.12">
                  <p:embed/>
                </p:oleObj>
              </mc:Choice>
              <mc:Fallback>
                <p:oleObj name="Document" r:id="rId3" imgW="9400525" imgH="58619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363" y="946739"/>
                        <a:ext cx="8044610" cy="5178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8349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6AC5B6B6-B536-41BB-BF3B-2E83C39DE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03" y="743036"/>
            <a:ext cx="8622393" cy="537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753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6B389321-7DA4-4843-B483-6935337DD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51" y="598522"/>
            <a:ext cx="8620218" cy="551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04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Innehåll introduktionsträffen 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/>
              <a:t>1. Gemensamt </a:t>
            </a:r>
          </a:p>
          <a:p>
            <a:r>
              <a:rPr lang="sv-SE" dirty="0" smtClean="0"/>
              <a:t>Kursens innehåll och upplägg</a:t>
            </a:r>
          </a:p>
          <a:p>
            <a:pPr lvl="1"/>
            <a:r>
              <a:rPr lang="sv-SE" dirty="0" smtClean="0"/>
              <a:t>Lärandemål </a:t>
            </a:r>
            <a:r>
              <a:rPr lang="sv-SE" dirty="0"/>
              <a:t>och omdömeskriterier</a:t>
            </a:r>
          </a:p>
          <a:p>
            <a:pPr lvl="1"/>
            <a:r>
              <a:rPr lang="sv-SE" dirty="0"/>
              <a:t>Handledarens/studentens roll och uppgifter </a:t>
            </a:r>
          </a:p>
          <a:p>
            <a:r>
              <a:rPr lang="sv-SE" dirty="0"/>
              <a:t>Övriga frågor och </a:t>
            </a:r>
            <a:r>
              <a:rPr lang="sv-SE" dirty="0" smtClean="0"/>
              <a:t>avslutning</a:t>
            </a:r>
            <a:endParaRPr lang="sv-SE" dirty="0"/>
          </a:p>
          <a:p>
            <a:pPr marL="0" indent="0">
              <a:buNone/>
            </a:pPr>
            <a:r>
              <a:rPr lang="sv-SE" b="1" dirty="0" smtClean="0"/>
              <a:t>2. </a:t>
            </a:r>
            <a:r>
              <a:rPr lang="sv-SE" b="1" dirty="0"/>
              <a:t>Handledare och student till senast kl. 18</a:t>
            </a:r>
          </a:p>
          <a:p>
            <a:r>
              <a:rPr lang="sv-SE" dirty="0"/>
              <a:t>Planering inför VFU-perioden (om möjligt)</a:t>
            </a:r>
          </a:p>
        </p:txBody>
      </p:sp>
    </p:spTree>
    <p:extLst>
      <p:ext uri="{BB962C8B-B14F-4D97-AF65-F5344CB8AC3E}">
        <p14:creationId xmlns:p14="http://schemas.microsoft.com/office/powerpoint/2010/main" val="453767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C10A6D5-702E-4996-BE41-4219499CE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19" y="1171560"/>
            <a:ext cx="8520562" cy="4900766"/>
          </a:xfrm>
          <a:prstGeom prst="rect">
            <a:avLst/>
          </a:prstGeom>
        </p:spPr>
      </p:pic>
      <p:sp>
        <p:nvSpPr>
          <p:cNvPr id="3" name="Rektangel med rundade hörn 2"/>
          <p:cNvSpPr/>
          <p:nvPr/>
        </p:nvSpPr>
        <p:spPr>
          <a:xfrm>
            <a:off x="4110893" y="4924866"/>
            <a:ext cx="2094523" cy="149429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/>
              <a:t>OBS! </a:t>
            </a:r>
            <a:r>
              <a:rPr lang="sv-SE" i="1" dirty="0"/>
              <a:t>Konkretisera och exemplifiera </a:t>
            </a:r>
            <a:r>
              <a:rPr lang="sv-SE" dirty="0"/>
              <a:t>i texten så att krysset och texten stämmer överens.</a:t>
            </a:r>
          </a:p>
        </p:txBody>
      </p:sp>
    </p:spTree>
    <p:extLst>
      <p:ext uri="{BB962C8B-B14F-4D97-AF65-F5344CB8AC3E}">
        <p14:creationId xmlns:p14="http://schemas.microsoft.com/office/powerpoint/2010/main" val="72333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Kursens upplägg</a:t>
            </a:r>
          </a:p>
        </p:txBody>
      </p:sp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307517"/>
              </p:ext>
            </p:extLst>
          </p:nvPr>
        </p:nvGraphicFramePr>
        <p:xfrm>
          <a:off x="914400" y="2000735"/>
          <a:ext cx="7565292" cy="3547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585">
                  <a:extLst>
                    <a:ext uri="{9D8B030D-6E8A-4147-A177-3AD203B41FA5}">
                      <a16:colId xmlns:a16="http://schemas.microsoft.com/office/drawing/2014/main" val="1704184355"/>
                    </a:ext>
                  </a:extLst>
                </a:gridCol>
                <a:gridCol w="5134707">
                  <a:extLst>
                    <a:ext uri="{9D8B030D-6E8A-4147-A177-3AD203B41FA5}">
                      <a16:colId xmlns:a16="http://schemas.microsoft.com/office/drawing/2014/main" val="371176107"/>
                    </a:ext>
                  </a:extLst>
                </a:gridCol>
              </a:tblGrid>
              <a:tr h="429735">
                <a:tc>
                  <a:txBody>
                    <a:bodyPr/>
                    <a:lstStyle/>
                    <a:p>
                      <a:r>
                        <a:rPr lang="sv-SE" dirty="0"/>
                        <a:t>Vecka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Innehåll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910298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r>
                        <a:rPr lang="sv-SE" dirty="0"/>
                        <a:t>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UK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66289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r>
                        <a:rPr lang="sv-SE" dirty="0"/>
                        <a:t>5-7/8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VFU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850517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r>
                        <a:rPr lang="sv-SE" dirty="0"/>
                        <a:t>7/8 skolans sportlov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Examensarbete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706051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r>
                        <a:rPr lang="sv-SE" dirty="0"/>
                        <a:t>9-14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VFU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VFU-besök</a:t>
                      </a:r>
                      <a:r>
                        <a:rPr lang="sv-SE" baseline="0" dirty="0"/>
                        <a:t> vecka 9-11 (även HL bör delta i efterföljande samtal med campusrepresentant)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Dilemmaseminarium tisdag 19/3 (studenter)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07023"/>
                  </a:ext>
                </a:extLst>
              </a:tr>
              <a:tr h="429735">
                <a:tc>
                  <a:txBody>
                    <a:bodyPr/>
                    <a:lstStyle/>
                    <a:p>
                      <a:r>
                        <a:rPr lang="sv-SE" dirty="0"/>
                        <a:t>15-16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Handledaren</a:t>
                      </a:r>
                      <a:r>
                        <a:rPr lang="sv-SE" baseline="0" dirty="0"/>
                        <a:t> postar omdömesformuläret senast torsdag 18/4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880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338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Lärandemål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200" dirty="0"/>
              <a:t>Efter avslutad kurs ska den studerande självständigt kunna organisera och leda pedagogisk verksamhet utifrån forskning och beprövad erfarenhet. Det innebär att:</a:t>
            </a:r>
          </a:p>
          <a:p>
            <a:pPr lvl="0"/>
            <a:r>
              <a:rPr lang="sv-SE" dirty="0"/>
              <a:t>ta helhetsansvar för att </a:t>
            </a:r>
            <a:r>
              <a:rPr lang="sv-SE" i="1" dirty="0"/>
              <a:t>planera </a:t>
            </a:r>
            <a:r>
              <a:rPr lang="sv-SE" dirty="0"/>
              <a:t>undervisning och lärande i enlighet med centrala och lokala styrdokument med beaktande av hållbar utveckling</a:t>
            </a:r>
          </a:p>
          <a:p>
            <a:pPr lvl="0"/>
            <a:r>
              <a:rPr lang="sv-SE" dirty="0"/>
              <a:t>ta helhetsansvar för att </a:t>
            </a:r>
            <a:r>
              <a:rPr lang="sv-SE" i="1" dirty="0"/>
              <a:t>genomföra</a:t>
            </a:r>
            <a:r>
              <a:rPr lang="sv-SE" dirty="0"/>
              <a:t> undervisning inbegripet att välja och använda digitala verktyg och medier i enlighet med centrala och lokala styrdokument</a:t>
            </a:r>
          </a:p>
        </p:txBody>
      </p:sp>
      <p:sp>
        <p:nvSpPr>
          <p:cNvPr id="7" name="Kommentar i oval 6"/>
          <p:cNvSpPr/>
          <p:nvPr/>
        </p:nvSpPr>
        <p:spPr>
          <a:xfrm>
            <a:off x="6986954" y="336062"/>
            <a:ext cx="1781908" cy="1227015"/>
          </a:xfrm>
          <a:prstGeom prst="wedgeEllipseCallou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Vad innebär målen?</a:t>
            </a:r>
          </a:p>
        </p:txBody>
      </p:sp>
    </p:spTree>
    <p:extLst>
      <p:ext uri="{BB962C8B-B14F-4D97-AF65-F5344CB8AC3E}">
        <p14:creationId xmlns:p14="http://schemas.microsoft.com/office/powerpoint/2010/main" val="282892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Lärandemål - fortsättning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endParaRPr lang="sv-SE" dirty="0"/>
          </a:p>
          <a:p>
            <a:pPr lvl="0"/>
            <a:r>
              <a:rPr lang="sv-SE" dirty="0"/>
              <a:t>ta helhetsansvar för att </a:t>
            </a:r>
            <a:r>
              <a:rPr lang="sv-SE" i="1" dirty="0"/>
              <a:t>följa upp </a:t>
            </a:r>
            <a:r>
              <a:rPr lang="sv-SE" dirty="0"/>
              <a:t>och utveckla undervisning i enlighet med centrala och lokala styrdokument </a:t>
            </a:r>
          </a:p>
          <a:p>
            <a:pPr lvl="0"/>
            <a:r>
              <a:rPr lang="sv-SE" dirty="0"/>
              <a:t>kunna bedöma och dokumentera elevers lärande </a:t>
            </a:r>
          </a:p>
          <a:p>
            <a:pPr lvl="0"/>
            <a:r>
              <a:rPr lang="sv-SE" dirty="0"/>
              <a:t>använda, anpassa och utveckla sin ämnesdidaktiska förmåga i relation till elevers skilda kunskaper och förutsättningar </a:t>
            </a:r>
          </a:p>
          <a:p>
            <a:pPr lvl="0"/>
            <a:r>
              <a:rPr lang="sv-SE" dirty="0"/>
              <a:t>använda och anpassa sitt ledarskap i relation till elevers olika förutsättningar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7" name="Kommentar i oval 6"/>
          <p:cNvSpPr/>
          <p:nvPr/>
        </p:nvSpPr>
        <p:spPr>
          <a:xfrm>
            <a:off x="6986954" y="336062"/>
            <a:ext cx="1781908" cy="1227015"/>
          </a:xfrm>
          <a:prstGeom prst="wedgeEllipseCallou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Vad innebär målen?</a:t>
            </a:r>
          </a:p>
        </p:txBody>
      </p:sp>
    </p:spTree>
    <p:extLst>
      <p:ext uri="{BB962C8B-B14F-4D97-AF65-F5344CB8AC3E}">
        <p14:creationId xmlns:p14="http://schemas.microsoft.com/office/powerpoint/2010/main" val="312935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Lärandemål - fortsättning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sv-SE" dirty="0"/>
              <a:t>kunna samverka med olika aktörer inom och utanför skolverksamheten </a:t>
            </a:r>
          </a:p>
          <a:p>
            <a:pPr lvl="0"/>
            <a:r>
              <a:rPr lang="sv-SE" dirty="0"/>
              <a:t>visa förmåga att utifrån självreflektion, kollegiala samtal och konstruktiv kritik utveckla en hållbar professionell yrkesroll </a:t>
            </a:r>
          </a:p>
          <a:p>
            <a:pPr lvl="0"/>
            <a:r>
              <a:rPr lang="sv-SE" dirty="0"/>
              <a:t>visa yrkesetisk kompetens i skolverksamheten </a:t>
            </a:r>
          </a:p>
          <a:p>
            <a:pPr lvl="0"/>
            <a:r>
              <a:rPr lang="sv-SE" dirty="0"/>
              <a:t>kunna uppmärksamma och hantera konflikter</a:t>
            </a:r>
          </a:p>
          <a:p>
            <a:endParaRPr lang="sv-SE" dirty="0"/>
          </a:p>
        </p:txBody>
      </p:sp>
      <p:sp>
        <p:nvSpPr>
          <p:cNvPr id="7" name="Kommentar i oval 6"/>
          <p:cNvSpPr/>
          <p:nvPr/>
        </p:nvSpPr>
        <p:spPr>
          <a:xfrm>
            <a:off x="6986954" y="336062"/>
            <a:ext cx="1781908" cy="1227015"/>
          </a:xfrm>
          <a:prstGeom prst="wedgeEllipseCallou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Vad innebär målen?</a:t>
            </a:r>
          </a:p>
        </p:txBody>
      </p:sp>
    </p:spTree>
    <p:extLst>
      <p:ext uri="{BB962C8B-B14F-4D97-AF65-F5344CB8AC3E}">
        <p14:creationId xmlns:p14="http://schemas.microsoft.com/office/powerpoint/2010/main" val="291187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Omdömeskriterier 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309186"/>
          </a:xfrm>
        </p:spPr>
        <p:txBody>
          <a:bodyPr/>
          <a:lstStyle/>
          <a:p>
            <a:r>
              <a:rPr lang="sv-SE" dirty="0"/>
              <a:t>Lärandemålen är konkretiserade i omdömesformuläret (se även studiehandledningen)</a:t>
            </a:r>
          </a:p>
          <a:p>
            <a:pPr lvl="1"/>
            <a:r>
              <a:rPr lang="sv-SE" i="1" dirty="0"/>
              <a:t>Didaktiska lärarförmågor</a:t>
            </a:r>
            <a:r>
              <a:rPr lang="sv-SE" dirty="0"/>
              <a:t>, 7 mål</a:t>
            </a:r>
          </a:p>
          <a:p>
            <a:pPr lvl="1"/>
            <a:r>
              <a:rPr lang="sv-SE" i="1" dirty="0"/>
              <a:t>Sociala lärarförmågor</a:t>
            </a:r>
            <a:r>
              <a:rPr lang="sv-SE" dirty="0"/>
              <a:t>, 5 </a:t>
            </a:r>
            <a:r>
              <a:rPr lang="sv-SE" dirty="0" smtClean="0"/>
              <a:t>mål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916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4E24DB37-17D1-4A4A-96DD-9E0ED6431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63" y="569396"/>
            <a:ext cx="7737588" cy="634783"/>
          </a:xfrm>
        </p:spPr>
        <p:txBody>
          <a:bodyPr>
            <a:normAutofit fontScale="90000"/>
          </a:bodyPr>
          <a:lstStyle/>
          <a:p>
            <a:r>
              <a:rPr lang="sv-SE" dirty="0"/>
              <a:t>Omdömesformulär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460739FD-13F8-4E26-8260-3507BC6E5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4" y="1087608"/>
            <a:ext cx="8650569" cy="520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85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522F6F83-16DF-4F67-B6D1-FAE6BDC56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81" y="881041"/>
            <a:ext cx="8550637" cy="476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252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LIU Färger 3">
      <a:dk1>
        <a:sysClr val="windowText" lastClr="000000"/>
      </a:dk1>
      <a:lt1>
        <a:sysClr val="window" lastClr="FFFFFF"/>
      </a:lt1>
      <a:dk2>
        <a:srgbClr val="646464"/>
      </a:dk2>
      <a:lt2>
        <a:srgbClr val="C8C8C8"/>
      </a:lt2>
      <a:accent1>
        <a:srgbClr val="1BC8A6"/>
      </a:accent1>
      <a:accent2>
        <a:srgbClr val="43D9C0"/>
      </a:accent2>
      <a:accent3>
        <a:srgbClr val="70E4D2"/>
      </a:accent3>
      <a:accent4>
        <a:srgbClr val="A5F0E4"/>
      </a:accent4>
      <a:accent5>
        <a:srgbClr val="C3F3EC"/>
      </a:accent5>
      <a:accent6>
        <a:srgbClr val="1EBCC8"/>
      </a:accent6>
      <a:hlink>
        <a:srgbClr val="14A3E1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9E7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>
            <a:latin typeface="Georgia"/>
            <a:cs typeface="Georgi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3C845DDAC018C448D6E2898C577B202" ma:contentTypeVersion="4" ma:contentTypeDescription="Skapa ett nytt dokument." ma:contentTypeScope="" ma:versionID="d3b1a5f9e9b626d28c459ee5dfe02e1e">
  <xsd:schema xmlns:xsd="http://www.w3.org/2001/XMLSchema" xmlns:xs="http://www.w3.org/2001/XMLSchema" xmlns:p="http://schemas.microsoft.com/office/2006/metadata/properties" xmlns:ns2="7feeb8a1-2c17-464e-9398-a3c9b0ac6d44" xmlns:ns3="53cca624-b8f7-4db3-8db7-490eccf92ea2" targetNamespace="http://schemas.microsoft.com/office/2006/metadata/properties" ma:root="true" ma:fieldsID="e178c679fd859c3baa1a1506f9456ee7" ns2:_="" ns3:_="">
    <xsd:import namespace="7feeb8a1-2c17-464e-9398-a3c9b0ac6d44"/>
    <xsd:import namespace="53cca624-b8f7-4db3-8db7-490eccf92ea2"/>
    <xsd:element name="properties">
      <xsd:complexType>
        <xsd:sequence>
          <xsd:element name="documentManagement">
            <xsd:complexType>
              <xsd:all>
                <xsd:element ref="ns2:_lisam_Description" minOccurs="0"/>
                <xsd:element ref="ns3:_lisam_PublishedVersion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eeb8a1-2c17-464e-9398-a3c9b0ac6d44" elementFormDefault="qualified">
    <xsd:import namespace="http://schemas.microsoft.com/office/2006/documentManagement/types"/>
    <xsd:import namespace="http://schemas.microsoft.com/office/infopath/2007/PartnerControls"/>
    <xsd:element name="_lisam_Description" ma:index="8" nillable="true" ma:displayName="Beskrivning" ma:internalName="_lisam_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cca624-b8f7-4db3-8db7-490eccf92ea2" elementFormDefault="qualified">
    <xsd:import namespace="http://schemas.microsoft.com/office/2006/documentManagement/types"/>
    <xsd:import namespace="http://schemas.microsoft.com/office/infopath/2007/PartnerControls"/>
    <xsd:element name="_lisam_PublishedVersion" ma:index="9" nillable="true" ma:displayName="Published Version" ma:internalName="_lisam_PublishedVersion">
      <xsd:simpleType>
        <xsd:restriction base="dms:Text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lisam_PublishedVersion xmlns="53cca624-b8f7-4db3-8db7-490eccf92ea2" xsi:nil="true"/>
    <_lisam_Description xmlns="7feeb8a1-2c17-464e-9398-a3c9b0ac6d44" xsi:nil="true"/>
  </documentManagement>
</p:properties>
</file>

<file path=customXml/itemProps1.xml><?xml version="1.0" encoding="utf-8"?>
<ds:datastoreItem xmlns:ds="http://schemas.openxmlformats.org/officeDocument/2006/customXml" ds:itemID="{256FC85C-3A78-4C6D-824F-82CF04C04297}"/>
</file>

<file path=customXml/itemProps2.xml><?xml version="1.0" encoding="utf-8"?>
<ds:datastoreItem xmlns:ds="http://schemas.openxmlformats.org/officeDocument/2006/customXml" ds:itemID="{579E7FCD-C10D-498C-8155-F981D8E26FF8}"/>
</file>

<file path=customXml/itemProps3.xml><?xml version="1.0" encoding="utf-8"?>
<ds:datastoreItem xmlns:ds="http://schemas.openxmlformats.org/officeDocument/2006/customXml" ds:itemID="{B0A017BA-9F5B-4DE0-9FC0-E9AB4DDD4638}"/>
</file>

<file path=docProps/app.xml><?xml version="1.0" encoding="utf-8"?>
<Properties xmlns="http://schemas.openxmlformats.org/officeDocument/2006/extended-properties" xmlns:vt="http://schemas.openxmlformats.org/officeDocument/2006/docPropsVTypes">
  <TotalTime>3133</TotalTime>
  <Words>766</Words>
  <Application>Microsoft Office PowerPoint</Application>
  <PresentationFormat>Bildspel på skärmen (4:3)</PresentationFormat>
  <Paragraphs>110</Paragraphs>
  <Slides>20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5" baseType="lpstr">
      <vt:lpstr>Arial</vt:lpstr>
      <vt:lpstr>Calibri</vt:lpstr>
      <vt:lpstr>Georgia</vt:lpstr>
      <vt:lpstr>Office-tema</vt:lpstr>
      <vt:lpstr>Document</vt:lpstr>
      <vt:lpstr>Varmt välkommen till kursen  Avslutande VFU, 13,5 hp. VT 2019</vt:lpstr>
      <vt:lpstr>Innehåll introduktionsträffen </vt:lpstr>
      <vt:lpstr>Kursens upplägg</vt:lpstr>
      <vt:lpstr>Lärandemål</vt:lpstr>
      <vt:lpstr>Lärandemål - fortsättning</vt:lpstr>
      <vt:lpstr>Lärandemål - fortsättning</vt:lpstr>
      <vt:lpstr>Omdömeskriterier </vt:lpstr>
      <vt:lpstr>Omdömesformulär</vt:lpstr>
      <vt:lpstr>PowerPoint-presentation</vt:lpstr>
      <vt:lpstr>Omdömeskriterier </vt:lpstr>
      <vt:lpstr>VFU-besök av campusrepresentant </vt:lpstr>
      <vt:lpstr>Handledarens roll/uppgifter</vt:lpstr>
      <vt:lpstr>Studentens roll/uppgifter</vt:lpstr>
      <vt:lpstr>Några råd från Västra skolan, Katrineholm</vt:lpstr>
      <vt:lpstr>Obligatorisk introduktionskurs:  Handledarintroduktion</vt:lpstr>
      <vt:lpstr>Tack för oss och ta väl vara på VFU-tiden!</vt:lpstr>
      <vt:lpstr>PowerPoint-presentation</vt:lpstr>
      <vt:lpstr>PowerPoint-presentation</vt:lpstr>
      <vt:lpstr>PowerPoint-presentation</vt:lpstr>
      <vt:lpstr>PowerPoint-presentation</vt:lpstr>
    </vt:vector>
  </TitlesOfParts>
  <Company>Linkin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Henrik Ringbert</dc:creator>
  <cp:lastModifiedBy>Anja Thorsten</cp:lastModifiedBy>
  <cp:revision>233</cp:revision>
  <dcterms:created xsi:type="dcterms:W3CDTF">2015-04-20T13:23:52Z</dcterms:created>
  <dcterms:modified xsi:type="dcterms:W3CDTF">2019-01-22T13:32:36Z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0x01010093C845DDAC018C448D6E2898C577B202</vt:lpwstr>
  </property>
</Properties>
</file>